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1007" r:id="rId3"/>
    <p:sldId id="988" r:id="rId4"/>
    <p:sldId id="999" r:id="rId5"/>
    <p:sldId id="965" r:id="rId6"/>
    <p:sldId id="989" r:id="rId7"/>
    <p:sldId id="1000" r:id="rId8"/>
    <p:sldId id="997" r:id="rId9"/>
    <p:sldId id="998" r:id="rId10"/>
    <p:sldId id="994" r:id="rId11"/>
    <p:sldId id="1003" r:id="rId12"/>
    <p:sldId id="1004" r:id="rId13"/>
    <p:sldId id="1005" r:id="rId14"/>
    <p:sldId id="1006" r:id="rId15"/>
    <p:sldId id="1001" r:id="rId16"/>
    <p:sldId id="1002" r:id="rId17"/>
    <p:sldId id="993" r:id="rId18"/>
  </p:sldIdLst>
  <p:sldSz cx="9144000" cy="6858000" type="screen4x3"/>
  <p:notesSz cx="7099300" cy="102346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Console" pitchFamily="49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Console" pitchFamily="49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Console" pitchFamily="49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Console" pitchFamily="49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Console" pitchFamily="49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Console" pitchFamily="49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Console" pitchFamily="49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Console" pitchFamily="49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Console" pitchFamily="49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oel Gadi" initials="MG" lastIdx="1" clrIdx="0">
    <p:extLst>
      <p:ext uri="{19B8F6BF-5375-455C-9EA6-DF929625EA0E}">
        <p15:presenceInfo xmlns="" xmlns:p15="http://schemas.microsoft.com/office/powerpoint/2012/main" userId="S-1-5-21-321145042-1646532370-1329855620-31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00"/>
    <a:srgbClr val="954AB6"/>
    <a:srgbClr val="FFCC00"/>
    <a:srgbClr val="000066"/>
    <a:srgbClr val="66FF33"/>
    <a:srgbClr val="CC0099"/>
    <a:srgbClr val="4D4D4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576" autoAdjust="0"/>
  </p:normalViewPr>
  <p:slideViewPr>
    <p:cSldViewPr>
      <p:cViewPr>
        <p:scale>
          <a:sx n="100" d="100"/>
          <a:sy n="100" d="100"/>
        </p:scale>
        <p:origin x="-1944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defTabSz="94773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defTabSz="94773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2873DCAA-93FD-4AFB-ADC2-D318FDEC5E6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="" xmlns:p14="http://schemas.microsoft.com/office/powerpoint/2010/main" val="2250651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A144E5-E0F1-49F6-B270-EFFF08D92C9E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7CDD26-2AC5-43C1-B4FB-A840D1AA4DA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5ADB1-0E8A-48D0-8FED-3D3490CD4C0E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0EAEF-6C4F-4B9F-8AD7-D5BD917F094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50454E-C887-47DD-96F5-7D66C138E6AA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D092B-278A-4C6C-BB2E-D9BD18566C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B599BB-0FAA-47E9-B7EB-62217DDAB8F7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382DB8-7027-4543-B487-1D9BFAEA63F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CEBFF-DE08-4DF5-AF6F-7BB9F1554921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25A4F7-9F73-48F5-8D95-45A90EFFDE4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AAFE3-DEBD-4106-9C88-3879CB6A6A78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E42FF7-1D1C-43F9-BE9A-B5B795FCD1D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9AEAD-F741-4458-AF14-8608C0E3BB13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0E9D2-188F-4BCB-88A6-E89FDEAE11A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C26F78-0933-44BC-986E-297355E65E12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F2E713-500B-4FDF-981C-A3C39AC1B68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D5B22-68A1-4208-8B26-23F85D1AD79B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6101C-330A-4595-9865-1BC9A333170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3C345E-22B6-410C-A2B8-2EA719EF0C3A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BFBAA-A66D-44F7-95AE-777371AB583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B1406-C52B-4970-AA9E-709A067E8116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B915B-422E-473B-8C7D-FCAECF72800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fld id="{ED45CE39-C057-4EB6-A44E-39AD47261E95}" type="datetime1">
              <a:rPr lang="es-ES" smtClean="0"/>
              <a:pPr>
                <a:defRPr/>
              </a:pPr>
              <a:t>06/03/2019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5CC28CA4-992C-44FF-91A1-EC0053B94FD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falonso@faculty.ie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iles.zeroturnaround.com/pdf/zt_git_cheat_sheet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mfalonso@faculty.ie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sktop.github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e.kahoot.it/k/de999bdd-a9d1-4571-a9e5-d1fc1c7f060a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A706C06E-D55D-4C2E-92A2-A6ADD7E533F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89"/>
          </a:xfrm>
          <a:prstGeom prst="rect">
            <a:avLst/>
          </a:prstGeom>
        </p:spPr>
      </p:pic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9AC87-B340-41C5-A854-233CB3138AC3}" type="slidenum">
              <a:rPr lang="en-GB"/>
              <a:pPr>
                <a:defRPr/>
              </a:pPr>
              <a:t>1</a:t>
            </a:fld>
            <a:endParaRPr lang="en-GB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96953" y="3214688"/>
            <a:ext cx="7126272" cy="1752600"/>
          </a:xfrm>
          <a:solidFill>
            <a:srgbClr val="FF0000">
              <a:alpha val="22000"/>
            </a:srgbClr>
          </a:solidFill>
        </p:spPr>
        <p:txBody>
          <a:bodyPr/>
          <a:lstStyle/>
          <a:p>
            <a:pPr eaLnBrk="1" hangingPunct="1"/>
            <a:endParaRPr lang="es-ES_tradnl" sz="2800" dirty="0">
              <a:latin typeface="Arial" pitchFamily="34" charset="0"/>
            </a:endParaRPr>
          </a:p>
          <a:p>
            <a:pPr eaLnBrk="1" hangingPunct="1"/>
            <a:r>
              <a:rPr lang="en-US" sz="2800" b="1" dirty="0" smtClean="0">
                <a:solidFill>
                  <a:schemeClr val="accent3"/>
                </a:solidFill>
                <a:latin typeface="Arial" pitchFamily="34" charset="0"/>
              </a:rPr>
              <a:t>WORKSHOP</a:t>
            </a:r>
            <a:endParaRPr lang="en-GB" sz="2800" b="1" dirty="0">
              <a:solidFill>
                <a:schemeClr val="accent3"/>
              </a:solidFill>
              <a:latin typeface="Arial" pitchFamily="34" charset="0"/>
            </a:endParaRPr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989138"/>
            <a:ext cx="8785671" cy="11430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chemeClr val="bg1"/>
                </a:solidFill>
                <a:latin typeface="Arial" pitchFamily="34" charset="0"/>
              </a:rPr>
              <a:t>Git &amp; </a:t>
            </a:r>
            <a:r>
              <a:rPr lang="en-GB" dirty="0" err="1" smtClean="0">
                <a:solidFill>
                  <a:schemeClr val="bg1"/>
                </a:solidFill>
                <a:latin typeface="Arial" pitchFamily="34" charset="0"/>
              </a:rPr>
              <a:t>Github</a:t>
            </a:r>
            <a:endParaRPr lang="en-GB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4103" name="Rectangle 24"/>
          <p:cNvSpPr>
            <a:spLocks noChangeArrowheads="1"/>
          </p:cNvSpPr>
          <p:nvPr/>
        </p:nvSpPr>
        <p:spPr bwMode="auto">
          <a:xfrm>
            <a:off x="250825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GB" b="1" dirty="0" err="1">
                <a:solidFill>
                  <a:schemeClr val="bg1"/>
                </a:solidFill>
                <a:latin typeface="Arial" pitchFamily="34" charset="0"/>
              </a:rPr>
              <a:t>Manoel</a:t>
            </a:r>
            <a:r>
              <a:rPr lang="en-GB" b="1" dirty="0">
                <a:solidFill>
                  <a:schemeClr val="bg1"/>
                </a:solidFill>
                <a:latin typeface="Arial" pitchFamily="34" charset="0"/>
              </a:rPr>
              <a:t> Fernando Alonso </a:t>
            </a:r>
            <a:r>
              <a:rPr lang="en-GB" b="1" dirty="0" err="1">
                <a:solidFill>
                  <a:schemeClr val="bg1"/>
                </a:solidFill>
                <a:latin typeface="Arial" pitchFamily="34" charset="0"/>
              </a:rPr>
              <a:t>Gadi</a:t>
            </a:r>
            <a:r>
              <a:rPr lang="en-GB" b="1" dirty="0">
                <a:solidFill>
                  <a:schemeClr val="bg1"/>
                </a:solidFill>
                <a:latin typeface="Arial" pitchFamily="34" charset="0"/>
              </a:rPr>
              <a:t/>
            </a:r>
            <a:br>
              <a:rPr lang="en-GB" b="1" dirty="0">
                <a:solidFill>
                  <a:schemeClr val="bg1"/>
                </a:solidFill>
                <a:latin typeface="Arial" pitchFamily="34" charset="0"/>
              </a:rPr>
            </a:br>
            <a:r>
              <a:rPr lang="en-GB" sz="1600" b="1" dirty="0">
                <a:solidFill>
                  <a:schemeClr val="bg1"/>
                </a:solidFill>
                <a:latin typeface="Arial" pitchFamily="34" charset="0"/>
              </a:rPr>
              <a:t>Associate Professor</a:t>
            </a:r>
          </a:p>
          <a:p>
            <a:r>
              <a:rPr lang="en-GB" sz="1600" b="1" dirty="0">
                <a:solidFill>
                  <a:schemeClr val="bg1"/>
                </a:solidFill>
                <a:latin typeface="Arial" pitchFamily="34" charset="0"/>
                <a:hlinkClick r:id="rId3"/>
              </a:rPr>
              <a:t>mfalonso@faculty.ie.edu</a:t>
            </a:r>
            <a:r>
              <a:rPr lang="en-GB" sz="1600" b="1" dirty="0">
                <a:solidFill>
                  <a:schemeClr val="bg1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4104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ES"/>
          </a:p>
        </p:txBody>
      </p:sp>
      <p:sp>
        <p:nvSpPr>
          <p:cNvPr id="410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96D0380-F4FA-43B8-AC69-D35E65B75A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171380"/>
            <a:ext cx="2160240" cy="1527847"/>
          </a:xfrm>
          <a:prstGeom prst="rect">
            <a:avLst/>
          </a:prstGeom>
        </p:spPr>
      </p:pic>
      <p:pic>
        <p:nvPicPr>
          <p:cNvPr id="11" name="Picture 15" descr="http://upload.wikimedia.org/wikipedia/en/5/5e/IE_Business_School_logo.jpg">
            <a:extLst>
              <a:ext uri="{FF2B5EF4-FFF2-40B4-BE49-F238E27FC236}">
                <a16:creationId xmlns="" xmlns:a16="http://schemas.microsoft.com/office/drawing/2014/main" id="{B68D837B-F8FC-4017-AA42-C2F10BC61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250" y="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568" y="332656"/>
            <a:ext cx="7311629" cy="27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 i="1" dirty="0">
                <a:solidFill>
                  <a:schemeClr val="accent2">
                    <a:lumMod val="50000"/>
                  </a:schemeClr>
                </a:solidFill>
              </a:rPr>
              <a:t>Python </a:t>
            </a:r>
            <a:r>
              <a:rPr lang="en-GB" altLang="en-US" sz="2800" i="1" dirty="0" smtClean="0">
                <a:solidFill>
                  <a:schemeClr val="accent2">
                    <a:lumMod val="50000"/>
                  </a:schemeClr>
                </a:solidFill>
              </a:rPr>
              <a:t>Collaboration Exercise</a:t>
            </a:r>
            <a:endParaRPr lang="en-GB" alt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852"/>
            <a:ext cx="1569423" cy="1109987"/>
          </a:xfrm>
          <a:prstGeom prst="rect">
            <a:avLst/>
          </a:prstGeom>
        </p:spPr>
      </p:pic>
      <p:pic>
        <p:nvPicPr>
          <p:cNvPr id="1026" name="Picture 2" descr="C:\Users\manoe\AppData\Local\Microsoft\Windows\INetCache\IE\P0V8A1CY\People_024_Teacher_Desk_Chair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24744"/>
            <a:ext cx="883687" cy="792088"/>
          </a:xfrm>
          <a:prstGeom prst="rect">
            <a:avLst/>
          </a:prstGeom>
          <a:noFill/>
        </p:spPr>
      </p:pic>
      <p:pic>
        <p:nvPicPr>
          <p:cNvPr id="1028" name="Picture 4" descr="C:\Users\manoe\AppData\Local\Microsoft\Windows\INetCache\IE\NJ32IJHO\clipart0198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1907" y="1844824"/>
            <a:ext cx="792088" cy="647649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089491" y="1916832"/>
            <a:ext cx="69492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 smtClean="0"/>
              <a:t>Write a script named </a:t>
            </a:r>
            <a:r>
              <a:rPr lang="en-GB" sz="1100" b="1" u="sng" dirty="0" smtClean="0"/>
              <a:t>student1.py</a:t>
            </a:r>
            <a:r>
              <a:rPr lang="en-GB" sz="1100" dirty="0" smtClean="0"/>
              <a:t> and inside a function called </a:t>
            </a:r>
            <a:r>
              <a:rPr lang="en-GB" sz="1100" b="1" u="sng" dirty="0" smtClean="0"/>
              <a:t>mydivisible7not5</a:t>
            </a:r>
            <a:r>
              <a:rPr lang="en-GB" sz="1100" dirty="0" smtClean="0"/>
              <a:t> that takes a parameter N and returns 1 if N is divisible by 7 but it is not a multiple of 5 or 0 otherwise. </a:t>
            </a:r>
            <a:endParaRPr lang="en-GB" sz="1100" dirty="0"/>
          </a:p>
        </p:txBody>
      </p:sp>
      <p:pic>
        <p:nvPicPr>
          <p:cNvPr id="13" name="Picture 4" descr="C:\Users\manoe\AppData\Local\Microsoft\Windows\INetCache\IE\NJ32IJHO\clipart0198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1907" y="2708920"/>
            <a:ext cx="792088" cy="647649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2089491" y="2852936"/>
            <a:ext cx="69492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 smtClean="0"/>
              <a:t>Write a script named </a:t>
            </a:r>
            <a:r>
              <a:rPr lang="en-GB" sz="1100" b="1" u="sng" dirty="0" smtClean="0"/>
              <a:t>student2.py</a:t>
            </a:r>
            <a:r>
              <a:rPr lang="en-GB" sz="1100" dirty="0" smtClean="0"/>
              <a:t> and inside a function called </a:t>
            </a:r>
            <a:r>
              <a:rPr lang="en-GB" sz="1100" b="1" u="sng" dirty="0" err="1" smtClean="0"/>
              <a:t>myfactorial</a:t>
            </a:r>
            <a:r>
              <a:rPr lang="en-GB" sz="1100" dirty="0" smtClean="0"/>
              <a:t> that takes a parameter N and returns the calculation of factorial of N (N!)</a:t>
            </a:r>
            <a:endParaRPr lang="en-GB" sz="1100" dirty="0"/>
          </a:p>
        </p:txBody>
      </p:sp>
      <p:pic>
        <p:nvPicPr>
          <p:cNvPr id="15" name="Picture 4" descr="C:\Users\manoe\AppData\Local\Microsoft\Windows\INetCache\IE\NJ32IJHO\clipart0198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1907" y="3501008"/>
            <a:ext cx="792088" cy="647649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089491" y="3645024"/>
            <a:ext cx="69492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 smtClean="0"/>
              <a:t>Write a script named </a:t>
            </a:r>
            <a:r>
              <a:rPr lang="en-GB" sz="1100" b="1" u="sng" dirty="0" smtClean="0"/>
              <a:t>student3.py</a:t>
            </a:r>
            <a:r>
              <a:rPr lang="en-GB" sz="1100" dirty="0" smtClean="0"/>
              <a:t> and inside a function called </a:t>
            </a:r>
            <a:r>
              <a:rPr lang="en-GB" sz="1100" b="1" u="sng" dirty="0" err="1" smtClean="0"/>
              <a:t>myfibonacci</a:t>
            </a:r>
            <a:r>
              <a:rPr lang="en-GB" sz="1100" dirty="0" smtClean="0"/>
              <a:t> that takes a parameter N and returns the calculation of Fibonacci of N</a:t>
            </a:r>
            <a:endParaRPr lang="en-GB" sz="1100" dirty="0"/>
          </a:p>
        </p:txBody>
      </p:sp>
      <p:pic>
        <p:nvPicPr>
          <p:cNvPr id="17" name="Picture 4" descr="C:\Users\manoe\AppData\Local\Microsoft\Windows\INetCache\IE\NJ32IJHO\clipart0198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1907" y="4365104"/>
            <a:ext cx="792088" cy="647649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1981987" y="4509120"/>
            <a:ext cx="71620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 smtClean="0"/>
              <a:t>Write a script named </a:t>
            </a:r>
            <a:r>
              <a:rPr lang="en-GB" sz="1100" b="1" u="sng" dirty="0" smtClean="0"/>
              <a:t>student4.py</a:t>
            </a:r>
            <a:r>
              <a:rPr lang="en-GB" sz="1100" dirty="0" smtClean="0"/>
              <a:t> and inside a function called </a:t>
            </a:r>
            <a:r>
              <a:rPr lang="en-GB" sz="1100" b="1" u="sng" dirty="0" err="1" smtClean="0"/>
              <a:t>myformula</a:t>
            </a:r>
            <a:r>
              <a:rPr lang="en-GB" sz="1100" dirty="0" smtClean="0"/>
              <a:t> that take parameters </a:t>
            </a:r>
            <a:r>
              <a:rPr lang="en-US" sz="1100" dirty="0" smtClean="0"/>
              <a:t>C, D and H</a:t>
            </a:r>
            <a:r>
              <a:rPr lang="en-GB" sz="1100" dirty="0" smtClean="0"/>
              <a:t> and returns the Square root of [(2 * C * D)/H]</a:t>
            </a:r>
            <a:endParaRPr lang="en-GB" sz="1100" dirty="0"/>
          </a:p>
        </p:txBody>
      </p:sp>
      <p:pic>
        <p:nvPicPr>
          <p:cNvPr id="19" name="Picture 4" descr="C:\Users\manoe\AppData\Local\Microsoft\Windows\INetCache\IE\NJ32IJHO\clipart0198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61907" y="5085184"/>
            <a:ext cx="792088" cy="647649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1981987" y="5229200"/>
            <a:ext cx="68074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 smtClean="0"/>
              <a:t>Write a script named </a:t>
            </a:r>
            <a:r>
              <a:rPr lang="en-GB" sz="1100" b="1" u="sng" dirty="0" smtClean="0"/>
              <a:t>student5.py</a:t>
            </a:r>
            <a:r>
              <a:rPr lang="en-GB" sz="1100" dirty="0" smtClean="0"/>
              <a:t> and inside a function called </a:t>
            </a:r>
            <a:r>
              <a:rPr lang="en-GB" sz="1100" b="1" u="sng" dirty="0" err="1" smtClean="0"/>
              <a:t>mylistofquares</a:t>
            </a:r>
            <a:r>
              <a:rPr lang="en-GB" sz="1100" dirty="0" smtClean="0"/>
              <a:t> that receives a list of numbers and returns a list with the square of every number in the input list</a:t>
            </a:r>
            <a:endParaRPr lang="en-GB" sz="1100" dirty="0"/>
          </a:p>
        </p:txBody>
      </p:sp>
      <p:pic>
        <p:nvPicPr>
          <p:cNvPr id="21" name="Picture 4" descr="C:\Users\manoe\AppData\Local\Microsoft\Windows\INetCache\IE\NJ32IJHO\clipart0198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9899" y="5949280"/>
            <a:ext cx="792088" cy="647649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1909979" y="6093296"/>
            <a:ext cx="68074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 smtClean="0"/>
              <a:t>Write a script named </a:t>
            </a:r>
            <a:r>
              <a:rPr lang="en-GB" sz="1100" b="1" u="sng" dirty="0" smtClean="0"/>
              <a:t>student6.py</a:t>
            </a:r>
            <a:r>
              <a:rPr lang="en-GB" sz="1100" dirty="0" smtClean="0"/>
              <a:t> and inside a function called </a:t>
            </a:r>
            <a:r>
              <a:rPr lang="en-GB" sz="1100" b="1" u="sng" dirty="0" err="1" smtClean="0"/>
              <a:t>mydictofquares</a:t>
            </a:r>
            <a:r>
              <a:rPr lang="en-GB" sz="1100" dirty="0" smtClean="0"/>
              <a:t> that receives a list of numbers and returns a dictionary with the input number as key and its square as value</a:t>
            </a:r>
            <a:endParaRPr lang="en-GB" sz="1100" dirty="0"/>
          </a:p>
        </p:txBody>
      </p:sp>
      <p:sp>
        <p:nvSpPr>
          <p:cNvPr id="23" name="Rectangle 22"/>
          <p:cNvSpPr/>
          <p:nvPr/>
        </p:nvSpPr>
        <p:spPr>
          <a:xfrm>
            <a:off x="1475656" y="1124744"/>
            <a:ext cx="74168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100" dirty="0" smtClean="0"/>
              <a:t>Write a script named </a:t>
            </a:r>
            <a:r>
              <a:rPr lang="en-GB" sz="1100" b="1" u="sng" dirty="0" smtClean="0"/>
              <a:t>main.py</a:t>
            </a:r>
            <a:r>
              <a:rPr lang="en-GB" sz="1100" dirty="0" smtClean="0"/>
              <a:t> and inside it import all students functions, make a simple call of the functions 1,2 and 3 with N = 5, function 4 with C = 1, D = 2 and H = 3, and function 5 and 6 with the list [1,2,3,4,5]. Finally, print all the result.</a:t>
            </a:r>
            <a:endParaRPr lang="en-GB" sz="1100" dirty="0"/>
          </a:p>
        </p:txBody>
      </p:sp>
      <p:cxnSp>
        <p:nvCxnSpPr>
          <p:cNvPr id="25" name="Elbow Connector 24"/>
          <p:cNvCxnSpPr>
            <a:stCxn id="1026" idx="2"/>
            <a:endCxn id="1028" idx="1"/>
          </p:cNvCxnSpPr>
          <p:nvPr/>
        </p:nvCxnSpPr>
        <p:spPr>
          <a:xfrm rot="16200000" flipH="1">
            <a:off x="815723" y="1722464"/>
            <a:ext cx="251817" cy="640551"/>
          </a:xfrm>
          <a:prstGeom prst="bentConnector2">
            <a:avLst/>
          </a:prstGeom>
          <a:ln>
            <a:headEnd type="stealth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605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03648" y="332656"/>
            <a:ext cx="7311629" cy="27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 i="1" dirty="0" smtClean="0">
                <a:solidFill>
                  <a:schemeClr val="accent2">
                    <a:lumMod val="50000"/>
                  </a:schemeClr>
                </a:solidFill>
              </a:rPr>
              <a:t>Git command line – important commands:</a:t>
            </a:r>
            <a:endParaRPr lang="en-GB" alt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852"/>
            <a:ext cx="1569423" cy="11099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67544" y="1412776"/>
            <a:ext cx="856895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•	</a:t>
            </a:r>
            <a:r>
              <a:rPr lang="en-GB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git clone https://github.com/... </a:t>
            </a:r>
            <a:br>
              <a:rPr lang="en-GB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GB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GB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(Replace https://github.com/... with your own </a:t>
            </a:r>
            <a:r>
              <a:rPr lang="en-GB" sz="18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github</a:t>
            </a:r>
            <a:r>
              <a:rPr lang="en-GB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	project </a:t>
            </a:r>
            <a:r>
              <a:rPr lang="en-GB" sz="18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url</a:t>
            </a:r>
            <a:r>
              <a:rPr lang="en-GB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)</a:t>
            </a:r>
          </a:p>
          <a:p>
            <a:endParaRPr lang="en-GB" sz="1800" dirty="0" smtClean="0"/>
          </a:p>
          <a:p>
            <a:r>
              <a:rPr lang="en-GB" sz="1800" dirty="0" smtClean="0"/>
              <a:t>•	git init 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(login)</a:t>
            </a:r>
          </a:p>
          <a:p>
            <a:r>
              <a:rPr lang="en-GB" sz="1800" dirty="0" smtClean="0"/>
              <a:t>•	git pull 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(pull changes)</a:t>
            </a:r>
          </a:p>
          <a:p>
            <a:endParaRPr lang="en-GB" sz="1800" dirty="0" smtClean="0">
              <a:solidFill>
                <a:srgbClr val="FF0000"/>
              </a:solidFill>
            </a:endParaRPr>
          </a:p>
          <a:p>
            <a:r>
              <a:rPr lang="en-GB" sz="1800" dirty="0" smtClean="0">
                <a:solidFill>
                  <a:srgbClr val="FF0000"/>
                </a:solidFill>
              </a:rPr>
              <a:t>	(To some work! Change files or create new files)</a:t>
            </a:r>
          </a:p>
          <a:p>
            <a:endParaRPr lang="en-GB" sz="1800" dirty="0" smtClean="0">
              <a:solidFill>
                <a:srgbClr val="FF0000"/>
              </a:solidFill>
            </a:endParaRPr>
          </a:p>
          <a:p>
            <a:r>
              <a:rPr lang="en-GB" sz="1800" dirty="0" smtClean="0"/>
              <a:t>•	git add . 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(add all changes to next commit)</a:t>
            </a:r>
          </a:p>
          <a:p>
            <a:r>
              <a:rPr lang="en-GB" sz="1800" dirty="0" smtClean="0"/>
              <a:t>•	git commit -m "first commit“ 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(prepare files to upload)</a:t>
            </a:r>
          </a:p>
          <a:p>
            <a:r>
              <a:rPr lang="en-GB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•	git remote </a:t>
            </a:r>
            <a:r>
              <a:rPr lang="en-GB" sz="18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rm</a:t>
            </a:r>
            <a:r>
              <a:rPr lang="en-GB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origin </a:t>
            </a:r>
            <a:r>
              <a:rPr lang="en-GB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(removing pointer to remote repository)</a:t>
            </a:r>
          </a:p>
          <a:p>
            <a:r>
              <a:rPr lang="en-GB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•	git remote add origin https://github.com/... </a:t>
            </a:r>
          </a:p>
          <a:p>
            <a:r>
              <a:rPr lang="en-GB" sz="1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	</a:t>
            </a:r>
            <a:r>
              <a:rPr lang="en-GB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(Making sure git knows where to push changes to! 	Replace https://github.com/... with your own </a:t>
            </a:r>
            <a:r>
              <a:rPr lang="en-GB" sz="18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github</a:t>
            </a:r>
            <a:r>
              <a:rPr lang="en-GB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	project </a:t>
            </a:r>
            <a:r>
              <a:rPr lang="en-GB" sz="1800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url</a:t>
            </a:r>
            <a:r>
              <a:rPr lang="en-GB" sz="1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)</a:t>
            </a:r>
          </a:p>
          <a:p>
            <a:r>
              <a:rPr lang="en-GB" sz="1800" dirty="0" smtClean="0"/>
              <a:t>•	git push origin master 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(actually sending the files)</a:t>
            </a:r>
          </a:p>
        </p:txBody>
      </p:sp>
    </p:spTree>
    <p:extLst>
      <p:ext uri="{BB962C8B-B14F-4D97-AF65-F5344CB8AC3E}">
        <p14:creationId xmlns="" xmlns:p14="http://schemas.microsoft.com/office/powerpoint/2010/main" val="12605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Nesne1" descr="C:\Users\Kara\Desktop\x.png"/>
          <p:cNvPicPr>
            <a:picLocks noGrp="1" noRot="1" noChangeAspect="1" noChangeArrowheads="1"/>
          </p:cNvPicPr>
          <p:nvPr>
            <p:ph type="clipArt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55576" y="1196752"/>
            <a:ext cx="7831138" cy="4521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aytBaşlığı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9219" name="Nesne1" descr="C:\Users\Kara\Desktop\x2.png"/>
          <p:cNvPicPr>
            <a:picLocks noGrp="1" noRot="1" noChangeAspect="1" noChangeArrowheads="1"/>
          </p:cNvPicPr>
          <p:nvPr>
            <p:ph type="clipArt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46113" y="358775"/>
            <a:ext cx="7677150" cy="62039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779" y="692696"/>
            <a:ext cx="9149779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91072" y="6381328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hlinkClick r:id="rId3"/>
              </a:rPr>
              <a:t>http://files.zeroturnaround.com/pdf/zt_git_cheat_sheet.pdf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9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676" name="Picture 4" descr="See the source image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8383021" cy="46805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9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9698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764704"/>
            <a:ext cx="5400600" cy="54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A706C06E-D55D-4C2E-92A2-A6ADD7E533F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89"/>
          </a:xfrm>
          <a:prstGeom prst="rect">
            <a:avLst/>
          </a:prstGeom>
        </p:spPr>
      </p:pic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49AC87-B340-41C5-A854-233CB3138AC3}" type="slidenum">
              <a:rPr lang="en-GB"/>
              <a:pPr>
                <a:defRPr/>
              </a:pPr>
              <a:t>17</a:t>
            </a:fld>
            <a:endParaRPr lang="en-GB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96953" y="3214688"/>
            <a:ext cx="7126272" cy="1752600"/>
          </a:xfrm>
          <a:solidFill>
            <a:srgbClr val="FF0000">
              <a:alpha val="22000"/>
            </a:srgbClr>
          </a:solidFill>
        </p:spPr>
        <p:txBody>
          <a:bodyPr/>
          <a:lstStyle/>
          <a:p>
            <a:pPr eaLnBrk="1" hangingPunct="1"/>
            <a:endParaRPr lang="es-ES_tradnl" sz="2800" dirty="0">
              <a:latin typeface="Arial" pitchFamily="34" charset="0"/>
            </a:endParaRPr>
          </a:p>
          <a:p>
            <a:pPr eaLnBrk="1" hangingPunct="1"/>
            <a:r>
              <a:rPr lang="en-US" sz="2800" b="1" dirty="0" smtClean="0">
                <a:solidFill>
                  <a:schemeClr val="accent3"/>
                </a:solidFill>
                <a:latin typeface="Arial" pitchFamily="34" charset="0"/>
              </a:rPr>
              <a:t>WORKSHOP</a:t>
            </a:r>
            <a:endParaRPr lang="en-GB" sz="2800" b="1" dirty="0">
              <a:solidFill>
                <a:schemeClr val="accent3"/>
              </a:solidFill>
              <a:latin typeface="Arial" pitchFamily="34" charset="0"/>
            </a:endParaRPr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989138"/>
            <a:ext cx="8785671" cy="11430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chemeClr val="bg1"/>
                </a:solidFill>
                <a:latin typeface="Arial" pitchFamily="34" charset="0"/>
              </a:rPr>
              <a:t>Git &amp; </a:t>
            </a:r>
            <a:r>
              <a:rPr lang="en-GB" dirty="0" err="1" smtClean="0">
                <a:solidFill>
                  <a:schemeClr val="bg1"/>
                </a:solidFill>
                <a:latin typeface="Arial" pitchFamily="34" charset="0"/>
              </a:rPr>
              <a:t>Github</a:t>
            </a:r>
            <a:endParaRPr lang="en-GB" dirty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4103" name="Rectangle 24"/>
          <p:cNvSpPr>
            <a:spLocks noChangeArrowheads="1"/>
          </p:cNvSpPr>
          <p:nvPr/>
        </p:nvSpPr>
        <p:spPr bwMode="auto">
          <a:xfrm>
            <a:off x="250825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GB" b="1" dirty="0" err="1">
                <a:solidFill>
                  <a:schemeClr val="bg1"/>
                </a:solidFill>
                <a:latin typeface="Arial" pitchFamily="34" charset="0"/>
              </a:rPr>
              <a:t>Manoel</a:t>
            </a:r>
            <a:r>
              <a:rPr lang="en-GB" b="1" dirty="0">
                <a:solidFill>
                  <a:schemeClr val="bg1"/>
                </a:solidFill>
                <a:latin typeface="Arial" pitchFamily="34" charset="0"/>
              </a:rPr>
              <a:t> Fernando Alonso </a:t>
            </a:r>
            <a:r>
              <a:rPr lang="en-GB" b="1" dirty="0" err="1">
                <a:solidFill>
                  <a:schemeClr val="bg1"/>
                </a:solidFill>
                <a:latin typeface="Arial" pitchFamily="34" charset="0"/>
              </a:rPr>
              <a:t>Gadi</a:t>
            </a:r>
            <a:r>
              <a:rPr lang="en-GB" b="1" dirty="0">
                <a:solidFill>
                  <a:schemeClr val="bg1"/>
                </a:solidFill>
                <a:latin typeface="Arial" pitchFamily="34" charset="0"/>
              </a:rPr>
              <a:t/>
            </a:r>
            <a:br>
              <a:rPr lang="en-GB" b="1" dirty="0">
                <a:solidFill>
                  <a:schemeClr val="bg1"/>
                </a:solidFill>
                <a:latin typeface="Arial" pitchFamily="34" charset="0"/>
              </a:rPr>
            </a:br>
            <a:r>
              <a:rPr lang="en-GB" sz="1600" b="1" dirty="0">
                <a:solidFill>
                  <a:schemeClr val="bg1"/>
                </a:solidFill>
                <a:latin typeface="Arial" pitchFamily="34" charset="0"/>
              </a:rPr>
              <a:t>Associate Professor</a:t>
            </a:r>
          </a:p>
          <a:p>
            <a:r>
              <a:rPr lang="en-GB" sz="1600" b="1" dirty="0">
                <a:solidFill>
                  <a:schemeClr val="bg1"/>
                </a:solidFill>
                <a:latin typeface="Arial" pitchFamily="34" charset="0"/>
                <a:hlinkClick r:id="rId3"/>
              </a:rPr>
              <a:t>mfalonso@faculty.ie.edu</a:t>
            </a:r>
            <a:r>
              <a:rPr lang="en-GB" sz="1600" b="1" dirty="0">
                <a:solidFill>
                  <a:schemeClr val="bg1"/>
                </a:solidFill>
                <a:latin typeface="Arial" pitchFamily="34" charset="0"/>
              </a:rPr>
              <a:t> </a:t>
            </a:r>
          </a:p>
        </p:txBody>
      </p:sp>
      <p:sp>
        <p:nvSpPr>
          <p:cNvPr id="4104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ES"/>
          </a:p>
        </p:txBody>
      </p:sp>
      <p:sp>
        <p:nvSpPr>
          <p:cNvPr id="4105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096D0380-F4FA-43B8-AC69-D35E65B75A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171380"/>
            <a:ext cx="2160240" cy="1527847"/>
          </a:xfrm>
          <a:prstGeom prst="rect">
            <a:avLst/>
          </a:prstGeom>
        </p:spPr>
      </p:pic>
      <p:pic>
        <p:nvPicPr>
          <p:cNvPr id="11" name="Picture 15" descr="http://upload.wikimedia.org/wikipedia/en/5/5e/IE_Business_School_logo.jpg">
            <a:extLst>
              <a:ext uri="{FF2B5EF4-FFF2-40B4-BE49-F238E27FC236}">
                <a16:creationId xmlns="" xmlns:a16="http://schemas.microsoft.com/office/drawing/2014/main" id="{B68D837B-F8FC-4017-AA42-C2F10BC61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250" y="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83568" y="332656"/>
            <a:ext cx="7311629" cy="27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 i="1" smtClean="0">
                <a:solidFill>
                  <a:schemeClr val="accent2">
                    <a:lumMod val="50000"/>
                  </a:schemeClr>
                </a:solidFill>
              </a:rPr>
              <a:t>Git local tools</a:t>
            </a:r>
            <a:endParaRPr lang="en-GB" alt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9852"/>
            <a:ext cx="1569423" cy="110998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47664" y="1916832"/>
            <a:ext cx="55263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Command Line: </a:t>
            </a:r>
          </a:p>
          <a:p>
            <a:endParaRPr lang="es-ES" dirty="0" smtClean="0"/>
          </a:p>
          <a:p>
            <a:r>
              <a:rPr lang="en-GB" dirty="0" smtClean="0">
                <a:hlinkClick r:id="rId3"/>
              </a:rPr>
              <a:t>https://git-scm.com/downloads</a:t>
            </a:r>
            <a:endParaRPr lang="en-GB" dirty="0" smtClean="0"/>
          </a:p>
          <a:p>
            <a:endParaRPr lang="es-ES" dirty="0" smtClean="0"/>
          </a:p>
          <a:p>
            <a:r>
              <a:rPr lang="es-ES" dirty="0" smtClean="0"/>
              <a:t>Desktop:</a:t>
            </a:r>
          </a:p>
          <a:p>
            <a:endParaRPr lang="es-ES" dirty="0" smtClean="0"/>
          </a:p>
          <a:p>
            <a:r>
              <a:rPr lang="en-GB" dirty="0" smtClean="0">
                <a:hlinkClick r:id="rId4"/>
              </a:rPr>
              <a:t>https://desktop.github.com/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2605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aytBaşlığı1"/>
          <p:cNvSpPr>
            <a:spLocks noGrp="1" noChangeArrowheads="1"/>
          </p:cNvSpPr>
          <p:nvPr>
            <p:ph type="ctrTitle"/>
          </p:nvPr>
        </p:nvSpPr>
        <p:spPr>
          <a:xfrm>
            <a:off x="717550" y="2152650"/>
            <a:ext cx="7750175" cy="1363663"/>
          </a:xfrm>
        </p:spPr>
        <p:txBody>
          <a:bodyPr anchor="ctr"/>
          <a:lstStyle/>
          <a:p>
            <a:r>
              <a:rPr lang="en-US" altLang="en-US" sz="4400" smtClean="0"/>
              <a:t>Git-Github</a:t>
            </a:r>
          </a:p>
        </p:txBody>
      </p:sp>
      <p:pic>
        <p:nvPicPr>
          <p:cNvPr id="3076" name="Resim1" descr="C:\Users\Kara\Desktop\git.png"/>
          <p:cNvPicPr>
            <a:picLocks noRo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263" y="347663"/>
            <a:ext cx="3013075" cy="200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Content Placeholder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1150" y="4318000"/>
            <a:ext cx="361632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9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7650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764704"/>
            <a:ext cx="4095750" cy="5133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="" xmlns:a16="http://schemas.microsoft.com/office/drawing/2014/main" id="{7144B733-3DAE-47C0-A4DC-A944A0B43B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124744"/>
            <a:ext cx="7777163" cy="4374654"/>
          </a:xfrm>
          <a:prstGeom prst="rect">
            <a:avLst/>
          </a:prstGeom>
        </p:spPr>
      </p:pic>
      <p:sp>
        <p:nvSpPr>
          <p:cNvPr id="19458" name="Rectangle 2">
            <a:extLst>
              <a:ext uri="{FF2B5EF4-FFF2-40B4-BE49-F238E27FC236}">
                <a16:creationId xmlns="" xmlns:a16="http://schemas.microsoft.com/office/drawing/2014/main" id="{EAFF48DD-BEB4-4793-A634-87DF4517C7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44450"/>
            <a:ext cx="7777163" cy="831850"/>
          </a:xfrm>
        </p:spPr>
        <p:txBody>
          <a:bodyPr/>
          <a:lstStyle/>
          <a:p>
            <a:pPr eaLnBrk="1" hangingPunct="1"/>
            <a:r>
              <a:rPr lang="en-US" altLang="es-ES_tradnl" sz="3200" b="0" dirty="0">
                <a:latin typeface="Calibri" panose="020F0502020204030204" pitchFamily="34" charset="0"/>
              </a:rPr>
              <a:t>It is Kahoot time</a:t>
            </a:r>
          </a:p>
        </p:txBody>
      </p:sp>
      <p:pic>
        <p:nvPicPr>
          <p:cNvPr id="1026" name="Picture 2" descr="Image result for kahoot time">
            <a:extLst>
              <a:ext uri="{FF2B5EF4-FFF2-40B4-BE49-F238E27FC236}">
                <a16:creationId xmlns="" xmlns:a16="http://schemas.microsoft.com/office/drawing/2014/main" id="{A481C7E5-EF4C-448B-8FC6-DE887A95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315406"/>
            <a:ext cx="2029700" cy="23679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Ngithub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6136" y="692696"/>
            <a:ext cx="3168352" cy="15841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47664" y="5877272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 smtClean="0">
                <a:hlinkClick r:id="rId5"/>
              </a:rPr>
              <a:t>https://create.kahoot.it/k/de999bdd-a9d1-4571-a9e5-d1fc1c7f060a</a:t>
            </a:r>
            <a:r>
              <a:rPr lang="en-GB" sz="1600" dirty="0" smtClean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="" xmlns:p14="http://schemas.microsoft.com/office/powerpoint/2010/main" val="26415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sne1"/>
          <p:cNvSpPr>
            <a:spLocks noGrp="1" noChangeArrowheads="1"/>
          </p:cNvSpPr>
          <p:nvPr>
            <p:ph idx="1"/>
          </p:nvPr>
        </p:nvSpPr>
        <p:spPr>
          <a:xfrm>
            <a:off x="899592" y="836712"/>
            <a:ext cx="7772400" cy="4824536"/>
          </a:xfrm>
        </p:spPr>
        <p:txBody>
          <a:bodyPr/>
          <a:lstStyle/>
          <a:p>
            <a:r>
              <a:rPr lang="en-US" altLang="en-US" dirty="0" err="1" smtClean="0"/>
              <a:t>Git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Mainly the version control protocol, but if someone mentions he/she normally means the </a:t>
            </a:r>
            <a:r>
              <a:rPr lang="en-US" altLang="en-US" dirty="0" err="1" smtClean="0"/>
              <a:t>git</a:t>
            </a:r>
            <a:r>
              <a:rPr lang="en-US" altLang="en-US" dirty="0" smtClean="0"/>
              <a:t> command line software.</a:t>
            </a:r>
          </a:p>
          <a:p>
            <a:r>
              <a:rPr lang="en-US" altLang="en-US" dirty="0" err="1" smtClean="0"/>
              <a:t>Git</a:t>
            </a:r>
            <a:r>
              <a:rPr lang="en-US" altLang="en-US" dirty="0" smtClean="0"/>
              <a:t> Desktop</a:t>
            </a:r>
          </a:p>
          <a:p>
            <a:pPr lvl="1"/>
            <a:r>
              <a:rPr lang="en-US" altLang="en-US" dirty="0" smtClean="0"/>
              <a:t>Software implementing </a:t>
            </a:r>
            <a:r>
              <a:rPr lang="en-US" altLang="en-US" dirty="0" err="1" smtClean="0"/>
              <a:t>git</a:t>
            </a:r>
            <a:r>
              <a:rPr lang="en-US" altLang="en-US" dirty="0" smtClean="0"/>
              <a:t> protocol and using </a:t>
            </a:r>
            <a:r>
              <a:rPr lang="en-US" altLang="en-US" dirty="0" err="1" smtClean="0"/>
              <a:t>github</a:t>
            </a:r>
            <a:r>
              <a:rPr lang="en-US" altLang="en-US" dirty="0" smtClean="0"/>
              <a:t> as remote repository</a:t>
            </a:r>
            <a:endParaRPr lang="tr-TR" altLang="en-US" dirty="0" smtClean="0"/>
          </a:p>
          <a:p>
            <a:r>
              <a:rPr lang="en-US" altLang="en-US" dirty="0" err="1" smtClean="0"/>
              <a:t>Github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repository site</a:t>
            </a:r>
          </a:p>
        </p:txBody>
      </p:sp>
      <p:pic>
        <p:nvPicPr>
          <p:cNvPr id="4100" name="Resim1" descr="C:\Users\Kara\Desktop\git.png"/>
          <p:cNvPicPr>
            <a:picLocks noRo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8963" y="4233863"/>
            <a:ext cx="3013075" cy="200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2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92" name="AutoShape 4" descr="See the source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8674" name="Picture 2" descr="https://boost.solutions/wp-content/uploads/2018/06/Git-Hub-Community-Social-Cod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8"/>
            <a:ext cx="8724447" cy="5472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ilding-StartingPoint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340768"/>
            <a:ext cx="3111810" cy="4149080"/>
          </a:xfrm>
          <a:prstGeom prst="rect">
            <a:avLst/>
          </a:prstGeom>
        </p:spPr>
      </p:pic>
      <p:pic>
        <p:nvPicPr>
          <p:cNvPr id="6" name="Picture 5" descr="Building-Objective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088" y="1412776"/>
            <a:ext cx="3132348" cy="4176464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1600" y="836712"/>
            <a:ext cx="2448272" cy="27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 i="1" dirty="0" smtClean="0">
                <a:solidFill>
                  <a:schemeClr val="accent2">
                    <a:lumMod val="50000"/>
                  </a:schemeClr>
                </a:solidFill>
              </a:rPr>
              <a:t>Starting Point</a:t>
            </a:r>
            <a:endParaRPr lang="en-GB" alt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=""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796136" y="908720"/>
            <a:ext cx="2448272" cy="27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 i="1" dirty="0" smtClean="0">
                <a:solidFill>
                  <a:schemeClr val="accent2">
                    <a:lumMod val="50000"/>
                  </a:schemeClr>
                </a:solidFill>
              </a:rPr>
              <a:t>Objective</a:t>
            </a:r>
            <a:endParaRPr lang="en-GB" alt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ilding-StartingPoint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412776"/>
            <a:ext cx="1329612" cy="1772816"/>
          </a:xfrm>
          <a:prstGeom prst="rect">
            <a:avLst/>
          </a:prstGeom>
        </p:spPr>
      </p:pic>
      <p:pic>
        <p:nvPicPr>
          <p:cNvPr id="6" name="Picture 5" descr="Building-Objective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1484784"/>
            <a:ext cx="1350150" cy="180020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1600" y="836712"/>
            <a:ext cx="2448272" cy="27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 i="1" dirty="0" smtClean="0">
                <a:solidFill>
                  <a:schemeClr val="accent2">
                    <a:lumMod val="50000"/>
                  </a:schemeClr>
                </a:solidFill>
              </a:rPr>
              <a:t>Starting Point</a:t>
            </a:r>
            <a:endParaRPr lang="en-GB" alt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=""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-509004" y="2101292"/>
            <a:ext cx="2448272" cy="78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 i="1" dirty="0" smtClean="0">
                <a:solidFill>
                  <a:schemeClr val="accent2">
                    <a:lumMod val="50000"/>
                  </a:schemeClr>
                </a:solidFill>
              </a:rPr>
              <a:t>Remote Repository</a:t>
            </a:r>
            <a:endParaRPr lang="en-GB" alt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=""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-509004" y="4549564"/>
            <a:ext cx="2448272" cy="78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 i="1" dirty="0" smtClean="0">
                <a:solidFill>
                  <a:schemeClr val="accent2">
                    <a:lumMod val="50000"/>
                  </a:schemeClr>
                </a:solidFill>
              </a:rPr>
              <a:t>Local Repository</a:t>
            </a:r>
            <a:endParaRPr lang="en-GB" alt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10" descr="Building-StartingPoint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9712" y="3645024"/>
            <a:ext cx="648072" cy="864096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2267744" y="3212976"/>
            <a:ext cx="7200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3" name="Rectangle 12"/>
          <p:cNvSpPr/>
          <p:nvPr/>
        </p:nvSpPr>
        <p:spPr>
          <a:xfrm>
            <a:off x="2411760" y="3284984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clone</a:t>
            </a:r>
            <a:endParaRPr lang="en-US" sz="1400" dirty="0"/>
          </a:p>
        </p:txBody>
      </p:sp>
      <p:sp>
        <p:nvSpPr>
          <p:cNvPr id="16" name="Left Arrow 15"/>
          <p:cNvSpPr/>
          <p:nvPr/>
        </p:nvSpPr>
        <p:spPr>
          <a:xfrm rot="10800000">
            <a:off x="2771800" y="5301208"/>
            <a:ext cx="432048" cy="720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7" name="Rectangle 16"/>
          <p:cNvSpPr/>
          <p:nvPr/>
        </p:nvSpPr>
        <p:spPr>
          <a:xfrm>
            <a:off x="2699792" y="4581128"/>
            <a:ext cx="61427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Do </a:t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some</a:t>
            </a:r>
          </a:p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work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2946865" y="3974015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git add part1.lego</a:t>
            </a:r>
            <a:endParaRPr lang="en-GB" sz="1400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4024066" y="275279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smtClean="0"/>
              <a:t>git commit -m "first commit"</a:t>
            </a:r>
            <a:endParaRPr lang="en-GB" sz="1400" dirty="0"/>
          </a:p>
        </p:txBody>
      </p:sp>
      <p:sp>
        <p:nvSpPr>
          <p:cNvPr id="21" name="Rectangle 20"/>
          <p:cNvSpPr/>
          <p:nvPr/>
        </p:nvSpPr>
        <p:spPr>
          <a:xfrm rot="1552082">
            <a:off x="7136055" y="4295971"/>
            <a:ext cx="205376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smtClean="0"/>
              <a:t>git push origin master</a:t>
            </a:r>
          </a:p>
        </p:txBody>
      </p:sp>
      <p:sp>
        <p:nvSpPr>
          <p:cNvPr id="22" name="Left Arrow 21"/>
          <p:cNvSpPr/>
          <p:nvPr/>
        </p:nvSpPr>
        <p:spPr>
          <a:xfrm rot="10800000">
            <a:off x="3851920" y="5229200"/>
            <a:ext cx="432048" cy="720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3" name="Left Arrow 22"/>
          <p:cNvSpPr/>
          <p:nvPr/>
        </p:nvSpPr>
        <p:spPr>
          <a:xfrm rot="10800000">
            <a:off x="6084168" y="5229200"/>
            <a:ext cx="432048" cy="720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4" name="Picture 23" descr="Building-Objective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4653136"/>
            <a:ext cx="936104" cy="1248139"/>
          </a:xfrm>
          <a:prstGeom prst="rect">
            <a:avLst/>
          </a:prstGeom>
        </p:spPr>
      </p:pic>
      <p:sp>
        <p:nvSpPr>
          <p:cNvPr id="25" name="Left Arrow 24"/>
          <p:cNvSpPr/>
          <p:nvPr/>
        </p:nvSpPr>
        <p:spPr>
          <a:xfrm rot="6655293">
            <a:off x="6574603" y="3827867"/>
            <a:ext cx="1323384" cy="1108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26" name="Picture 25" descr="O1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23728" y="5517232"/>
            <a:ext cx="465516" cy="620688"/>
          </a:xfrm>
          <a:prstGeom prst="rect">
            <a:avLst/>
          </a:prstGeom>
        </p:spPr>
      </p:pic>
      <p:pic>
        <p:nvPicPr>
          <p:cNvPr id="27" name="Picture 26" descr="O2.jpe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3728" y="4797152"/>
            <a:ext cx="465516" cy="620688"/>
          </a:xfrm>
          <a:prstGeom prst="rect">
            <a:avLst/>
          </a:prstGeom>
        </p:spPr>
      </p:pic>
      <p:pic>
        <p:nvPicPr>
          <p:cNvPr id="28" name="Picture 27" descr="D1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55976" y="4797152"/>
            <a:ext cx="504056" cy="672075"/>
          </a:xfrm>
          <a:prstGeom prst="rect">
            <a:avLst/>
          </a:prstGeom>
        </p:spPr>
      </p:pic>
      <p:pic>
        <p:nvPicPr>
          <p:cNvPr id="29" name="Picture 28" descr="D2.jpe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75856" y="4797152"/>
            <a:ext cx="465516" cy="62068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 rot="16200000">
            <a:off x="4098993" y="3974015"/>
            <a:ext cx="21178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git add part2.lego</a:t>
            </a:r>
            <a:endParaRPr lang="en-GB" sz="1400" dirty="0"/>
          </a:p>
        </p:txBody>
      </p:sp>
      <p:sp>
        <p:nvSpPr>
          <p:cNvPr id="31" name="Left Arrow 30"/>
          <p:cNvSpPr/>
          <p:nvPr/>
        </p:nvSpPr>
        <p:spPr>
          <a:xfrm rot="10800000">
            <a:off x="4932040" y="5229200"/>
            <a:ext cx="432048" cy="720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pic>
        <p:nvPicPr>
          <p:cNvPr id="32" name="Picture 31" descr="D1.jpe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08104" y="5445224"/>
            <a:ext cx="504056" cy="672075"/>
          </a:xfrm>
          <a:prstGeom prst="rect">
            <a:avLst/>
          </a:prstGeom>
        </p:spPr>
      </p:pic>
      <p:pic>
        <p:nvPicPr>
          <p:cNvPr id="33" name="Picture 32" descr="D2.jpe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08104" y="4581128"/>
            <a:ext cx="465516" cy="620688"/>
          </a:xfrm>
          <a:prstGeom prst="rect">
            <a:avLst/>
          </a:prstGeom>
        </p:spPr>
      </p:pic>
      <p:sp>
        <p:nvSpPr>
          <p:cNvPr id="34" name="Rectangle 3">
            <a:extLst>
              <a:ext uri="{FF2B5EF4-FFF2-40B4-BE49-F238E27FC236}">
                <a16:creationId xmlns=""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695728" y="1052736"/>
            <a:ext cx="2448272" cy="27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2800" i="1" dirty="0" smtClean="0">
                <a:solidFill>
                  <a:schemeClr val="accent2">
                    <a:lumMod val="50000"/>
                  </a:schemeClr>
                </a:solidFill>
              </a:rPr>
              <a:t>Final Point</a:t>
            </a:r>
            <a:endParaRPr lang="en-GB" altLang="en-US" sz="28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8021</TotalTime>
  <Words>367</Words>
  <Application>Microsoft Office PowerPoint</Application>
  <PresentationFormat>On-screen Show (4:3)</PresentationFormat>
  <Paragraphs>65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Default Design</vt:lpstr>
      <vt:lpstr>Git &amp; Github</vt:lpstr>
      <vt:lpstr>Slide 2</vt:lpstr>
      <vt:lpstr>Git-Github</vt:lpstr>
      <vt:lpstr>Slide 4</vt:lpstr>
      <vt:lpstr>It is Kahoot time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Git &amp; Github</vt:lpstr>
    </vt:vector>
  </TitlesOfParts>
  <Company>COGESA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JUNTA DE CASTILLA – LEÓN Consejería de Sanidad</dc:title>
  <dc:creator>COTO</dc:creator>
  <cp:lastModifiedBy>Manoel Gadi</cp:lastModifiedBy>
  <cp:revision>599</cp:revision>
  <dcterms:created xsi:type="dcterms:W3CDTF">2006-01-17T18:02:31Z</dcterms:created>
  <dcterms:modified xsi:type="dcterms:W3CDTF">2019-03-06T12:30:44Z</dcterms:modified>
</cp:coreProperties>
</file>